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7077075" cy="93694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82A9787-06DF-306D-D9D3-5633A638D19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050" cy="468313"/>
          </a:xfrm>
          <a:prstGeom prst="rect">
            <a:avLst/>
          </a:prstGeom>
        </p:spPr>
        <p:txBody>
          <a:bodyPr vert="horz" lIns="91193" tIns="45597" rIns="91193" bIns="45597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D151FFC-948F-2C45-9B5A-CA2448C0E802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08438" y="0"/>
            <a:ext cx="3067050" cy="468313"/>
          </a:xfrm>
          <a:prstGeom prst="rect">
            <a:avLst/>
          </a:prstGeom>
        </p:spPr>
        <p:txBody>
          <a:bodyPr vert="horz" lIns="91193" tIns="45597" rIns="91193" bIns="45597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9447A2BB-D4F2-4985-A93B-B3706E20C2A9}" type="datetimeFigureOut">
              <a:rPr lang="en-CA"/>
              <a:pPr>
                <a:defRPr/>
              </a:pPr>
              <a:t>2025-01-06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62C3996-8E88-4F6E-8B5D-88C5A66DEB1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96975" y="703263"/>
            <a:ext cx="4683125" cy="35131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193" tIns="45597" rIns="91193" bIns="45597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38625508-C532-3CB4-BD8F-C5CD0F49004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6438" y="4449763"/>
            <a:ext cx="5664200" cy="4216400"/>
          </a:xfrm>
          <a:prstGeom prst="rect">
            <a:avLst/>
          </a:prstGeom>
        </p:spPr>
        <p:txBody>
          <a:bodyPr vert="horz" lIns="91193" tIns="45597" rIns="91193" bIns="45597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6BABEB8-6943-93E7-F543-496DA645DCE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99525"/>
            <a:ext cx="3067050" cy="468313"/>
          </a:xfrm>
          <a:prstGeom prst="rect">
            <a:avLst/>
          </a:prstGeom>
        </p:spPr>
        <p:txBody>
          <a:bodyPr vert="horz" lIns="91193" tIns="45597" rIns="91193" bIns="45597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5F02028-4F15-FDC1-4469-9DFD929F7A8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08438" y="8899525"/>
            <a:ext cx="3067050" cy="468313"/>
          </a:xfrm>
          <a:prstGeom prst="rect">
            <a:avLst/>
          </a:prstGeom>
        </p:spPr>
        <p:txBody>
          <a:bodyPr vert="horz" wrap="square" lIns="91193" tIns="45597" rIns="91193" bIns="4559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FC76813-409C-4CC6-A54D-3F6F16EDC9A9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>
            <a:extLst>
              <a:ext uri="{FF2B5EF4-FFF2-40B4-BE49-F238E27FC236}">
                <a16:creationId xmlns:a16="http://schemas.microsoft.com/office/drawing/2014/main" id="{068086D7-D836-3B19-2295-A0D0DABE01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Notes Placeholder 2">
            <a:extLst>
              <a:ext uri="{FF2B5EF4-FFF2-40B4-BE49-F238E27FC236}">
                <a16:creationId xmlns:a16="http://schemas.microsoft.com/office/drawing/2014/main" id="{C00B585E-3744-CBE1-CE01-394463C53AC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5124" name="Slide Number Placeholder 3">
            <a:extLst>
              <a:ext uri="{FF2B5EF4-FFF2-40B4-BE49-F238E27FC236}">
                <a16:creationId xmlns:a16="http://schemas.microsoft.com/office/drawing/2014/main" id="{217EC19B-10A7-4C0D-2329-FD448410D9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9775" indent="-28416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982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543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105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82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54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26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9850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F8E913-0284-4508-9520-10D75EEE894C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48A2D7-4C5F-2C99-EFB5-BD50B5FAA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C6156-95A1-4D2F-9418-14603490DB3D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957373-D8EB-2134-4B18-C7EE85AFC8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96301-E34E-4487-2003-A653418848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97E356-ABA2-472E-9A6B-15DAEC51646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776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C6F5C8-3F60-EDD5-8D16-16983F0D3C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97CE79-3B90-46E0-BE5B-144874F98E09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49AD78-F024-8644-37F4-426A89023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73AD-1AA6-C11F-6B38-0CC5455CE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053D6-0844-4887-9CA6-0B227342018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81610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E7DCD3-988D-043F-9092-B3436BF237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D1E13-A32D-4423-B41F-8F75EA249930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89E8EE-CB8E-0E32-8140-49FE16DB53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66D33-BF80-6101-8FDB-E6859E54E9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B6FAA-0A6C-4E05-BA3F-9A7864DC2B9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93514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714DC4-6DB9-F239-E436-99672E373D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619BD-E3E7-4E23-8603-DE7E6E592C71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B5D88C-5B03-B0E0-BFC2-0AA3C9776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1FACCA-11F0-5DE7-F335-FE729687C7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D83B0-EC37-4A93-8623-71AAE832C81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9708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AA53ED-1B31-A47F-A58E-A87DC68BCB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0B6B72-D6AC-4E8A-AE35-A795FB2ED04E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416DFF-D56B-97E7-D203-600116604C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0A1B01C-7F27-30AB-1161-488E4D4C6B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0E199-A610-4EA2-9BAC-687646D655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9859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642B2A7-B24C-6FC7-E4A4-A2B112CCB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584EEE-6E8D-4571-80C1-96C340BB2C54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FE040FE-54A0-C765-91B9-ECF2F27408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07AB874-A20D-1B90-8E28-73BD0CBC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FE0B7B-1C7D-422D-B1BA-83177FBEF07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9306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03900BC8-AD1C-2F7A-4ECB-AF6BD10F12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CF7C-1C7B-4B6F-9C47-A6A2C139C2A3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B2AF09E-D08F-2A94-4B5E-FA5A6A95AA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F651817-7B2E-EBA2-6847-64E3CAC6B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653116-2E22-4640-A6DF-D6E74684B7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037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36839E2D-268C-1C37-16B1-33DBB82977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A37ED-7C51-4667-BCDD-419510C15ACB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920F7AAF-23A8-7FE3-40FA-463B96F79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90CF6EE4-6777-0429-CE64-499AE2A73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F7B56-2738-410E-BE7F-2BEAB11A06B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93177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B0721D2E-7271-0BF0-25D9-0D8576B76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99489-ECD6-4EDB-9C78-C0D0FFB57EDC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E555618-C855-D13D-DE06-F4C9BF09D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60CFBBC-9738-4FA5-6812-D32D5804B2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AF3449-40BA-49F1-9425-E84C09F329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3409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AF9057BA-9C1E-BBA3-B357-5A4674AA8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375F5E-522E-414D-B28F-01023EBAC5D4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07A2A90-585B-00F4-AE87-1AB786282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9FE89C71-1AAB-53FE-0BCD-76BF9C2A6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1FF3CE-2C67-47B4-8B7A-40032810C8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666114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FB62DF9-8E3A-8EC6-BA77-62BA7FEB9B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C595FB-0CD9-4E3D-A2DD-1D89F65C9E3A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978AFDE-6769-873A-9D50-147D988FF9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AD545CE-9B2C-DAE0-996F-2BB293C06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E129B9-8CE4-462D-85DF-19B2DFF1641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73450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CE28A682-82C2-F991-2332-3297B142DC1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E765B4D-8202-65F7-7EA1-2CBB058F47A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FD338D-AAE3-2243-E963-D8DC5F6AB5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BEABE2C-58F2-4BA6-85CD-B6D64ABF4A60}" type="datetimeFigureOut">
              <a:rPr lang="en-US"/>
              <a:pPr>
                <a:defRPr/>
              </a:pPr>
              <a:t>1/6/2025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A862A6-5705-4AEF-9F2B-4FEA7356BA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2E8939-470F-1AE5-65F3-1DDC10BD0D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E2AD089-C379-4474-9E2D-566813A616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4" name="Group 712">
            <a:extLst>
              <a:ext uri="{FF2B5EF4-FFF2-40B4-BE49-F238E27FC236}">
                <a16:creationId xmlns:a16="http://schemas.microsoft.com/office/drawing/2014/main" id="{84C0BC0F-54A6-6039-2EE1-148DE278A873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9055100" cy="6858000"/>
            <a:chOff x="88900" y="-914400"/>
            <a:chExt cx="9055100" cy="7772400"/>
          </a:xfrm>
        </p:grpSpPr>
        <p:grpSp>
          <p:nvGrpSpPr>
            <p:cNvPr id="3075" name="Group 238">
              <a:extLst>
                <a:ext uri="{FF2B5EF4-FFF2-40B4-BE49-F238E27FC236}">
                  <a16:creationId xmlns:a16="http://schemas.microsoft.com/office/drawing/2014/main" id="{FD48A35D-6238-9EE1-ECA4-6C1CE8B7D32D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007225" y="2609850"/>
              <a:ext cx="2054225" cy="3492500"/>
              <a:chOff x="25149765" y="22487818"/>
              <a:chExt cx="2054000" cy="3493245"/>
            </a:xfrm>
          </p:grpSpPr>
          <p:grpSp>
            <p:nvGrpSpPr>
              <p:cNvPr id="3138" name="Group 239">
                <a:extLst>
                  <a:ext uri="{FF2B5EF4-FFF2-40B4-BE49-F238E27FC236}">
                    <a16:creationId xmlns:a16="http://schemas.microsoft.com/office/drawing/2014/main" id="{6BD73130-7485-AE95-5EFE-D399FD7B3863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190000">
                <a:off x="23512426" y="24125151"/>
                <a:ext cx="3303990" cy="29323"/>
                <a:chOff x="23512446" y="24123964"/>
                <a:chExt cx="3303990" cy="29323"/>
              </a:xfrm>
            </p:grpSpPr>
            <p:sp>
              <p:nvSpPr>
                <p:cNvPr id="3159" name="Rectangle 240" hidden="1">
                  <a:extLst>
                    <a:ext uri="{FF2B5EF4-FFF2-40B4-BE49-F238E27FC236}">
                      <a16:creationId xmlns:a16="http://schemas.microsoft.com/office/drawing/2014/main" id="{A25F3A47-3D09-1ECB-5E3B-5D281921ED8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12446" y="24124048"/>
                  <a:ext cx="3303990" cy="29239"/>
                </a:xfrm>
                <a:prstGeom prst="rect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0" name="Oval 241">
                  <a:extLst>
                    <a:ext uri="{FF2B5EF4-FFF2-40B4-BE49-F238E27FC236}">
                      <a16:creationId xmlns:a16="http://schemas.microsoft.com/office/drawing/2014/main" id="{8A2CF886-DCEE-17E0-607A-48C5DDA5E70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512562" y="2412413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1" name="Oval 242">
                  <a:extLst>
                    <a:ext uri="{FF2B5EF4-FFF2-40B4-BE49-F238E27FC236}">
                      <a16:creationId xmlns:a16="http://schemas.microsoft.com/office/drawing/2014/main" id="{DFD6611D-1582-36D3-9F60-0D3B099F18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614814" y="2412412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2" name="Oval 243">
                  <a:extLst>
                    <a:ext uri="{FF2B5EF4-FFF2-40B4-BE49-F238E27FC236}">
                      <a16:creationId xmlns:a16="http://schemas.microsoft.com/office/drawing/2014/main" id="{49FFBB1A-98E3-5E29-E8AB-6FA43D1894D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717072" y="2412412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3" name="Oval 244">
                  <a:extLst>
                    <a:ext uri="{FF2B5EF4-FFF2-40B4-BE49-F238E27FC236}">
                      <a16:creationId xmlns:a16="http://schemas.microsoft.com/office/drawing/2014/main" id="{BB52EADD-472C-C1C6-67E9-0979EEF6DB4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819323" y="2412411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4" name="Oval 245">
                  <a:extLst>
                    <a:ext uri="{FF2B5EF4-FFF2-40B4-BE49-F238E27FC236}">
                      <a16:creationId xmlns:a16="http://schemas.microsoft.com/office/drawing/2014/main" id="{FAA34E28-16CF-F462-02A4-1C5719738C0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3921576" y="2412411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5" name="Oval 246">
                  <a:extLst>
                    <a:ext uri="{FF2B5EF4-FFF2-40B4-BE49-F238E27FC236}">
                      <a16:creationId xmlns:a16="http://schemas.microsoft.com/office/drawing/2014/main" id="{DA890A1B-1175-C4CC-331C-D52272D2AA7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023831" y="24124106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6" name="Oval 247">
                  <a:extLst>
                    <a:ext uri="{FF2B5EF4-FFF2-40B4-BE49-F238E27FC236}">
                      <a16:creationId xmlns:a16="http://schemas.microsoft.com/office/drawing/2014/main" id="{DDDFF871-34DD-8BE7-03AE-FEFC59A4D8E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126085" y="2412409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7" name="Oval 248">
                  <a:extLst>
                    <a:ext uri="{FF2B5EF4-FFF2-40B4-BE49-F238E27FC236}">
                      <a16:creationId xmlns:a16="http://schemas.microsoft.com/office/drawing/2014/main" id="{DCB6CE5A-D02C-2538-2D3E-9717D88417B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228342" y="2412409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8" name="Oval 249">
                  <a:extLst>
                    <a:ext uri="{FF2B5EF4-FFF2-40B4-BE49-F238E27FC236}">
                      <a16:creationId xmlns:a16="http://schemas.microsoft.com/office/drawing/2014/main" id="{ECA765C4-0DCD-0E29-C425-369094AB84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330594" y="24124090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69" name="Oval 250">
                  <a:extLst>
                    <a:ext uri="{FF2B5EF4-FFF2-40B4-BE49-F238E27FC236}">
                      <a16:creationId xmlns:a16="http://schemas.microsoft.com/office/drawing/2014/main" id="{DC6941C4-7899-4374-427C-760551224FC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432852" y="2412408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0" name="Oval 251">
                  <a:extLst>
                    <a:ext uri="{FF2B5EF4-FFF2-40B4-BE49-F238E27FC236}">
                      <a16:creationId xmlns:a16="http://schemas.microsoft.com/office/drawing/2014/main" id="{700FBAE6-1ECB-91BD-6477-5D32E6EE289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35105" y="2412407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1" name="Oval 252">
                  <a:extLst>
                    <a:ext uri="{FF2B5EF4-FFF2-40B4-BE49-F238E27FC236}">
                      <a16:creationId xmlns:a16="http://schemas.microsoft.com/office/drawing/2014/main" id="{CC4A5B5F-A829-6B7C-CECC-BC20B99010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37360" y="24124075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2" name="Oval 253">
                  <a:extLst>
                    <a:ext uri="{FF2B5EF4-FFF2-40B4-BE49-F238E27FC236}">
                      <a16:creationId xmlns:a16="http://schemas.microsoft.com/office/drawing/2014/main" id="{B5E2BC8B-A593-ABA4-6BDD-AA78AFC782F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39613" y="2412407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3" name="Oval 254">
                  <a:extLst>
                    <a:ext uri="{FF2B5EF4-FFF2-40B4-BE49-F238E27FC236}">
                      <a16:creationId xmlns:a16="http://schemas.microsoft.com/office/drawing/2014/main" id="{0D31F864-2135-3310-2614-A4961C0931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841865" y="24124060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4" name="Oval 255">
                  <a:extLst>
                    <a:ext uri="{FF2B5EF4-FFF2-40B4-BE49-F238E27FC236}">
                      <a16:creationId xmlns:a16="http://schemas.microsoft.com/office/drawing/2014/main" id="{87E1CFBF-4024-5E4D-CFCC-3778FB68D5D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944122" y="24124059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5" name="Oval 256">
                  <a:extLst>
                    <a:ext uri="{FF2B5EF4-FFF2-40B4-BE49-F238E27FC236}">
                      <a16:creationId xmlns:a16="http://schemas.microsoft.com/office/drawing/2014/main" id="{513EEDE3-B284-BB0C-A54D-2F45AF011FA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46374" y="24124056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6" name="Oval 257">
                  <a:extLst>
                    <a:ext uri="{FF2B5EF4-FFF2-40B4-BE49-F238E27FC236}">
                      <a16:creationId xmlns:a16="http://schemas.microsoft.com/office/drawing/2014/main" id="{EDB3E8B0-85BB-66F7-95F4-4F771A9D5BD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148630" y="2412404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7" name="Oval 258">
                  <a:extLst>
                    <a:ext uri="{FF2B5EF4-FFF2-40B4-BE49-F238E27FC236}">
                      <a16:creationId xmlns:a16="http://schemas.microsoft.com/office/drawing/2014/main" id="{13EAA48A-207E-ABE7-BD2D-8004FE8B8CD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250884" y="2412404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8" name="Oval 259">
                  <a:extLst>
                    <a:ext uri="{FF2B5EF4-FFF2-40B4-BE49-F238E27FC236}">
                      <a16:creationId xmlns:a16="http://schemas.microsoft.com/office/drawing/2014/main" id="{4B472EB1-90F9-2C4B-24A4-2AD22AB5AA2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353140" y="2412403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79" name="Oval 260">
                  <a:extLst>
                    <a:ext uri="{FF2B5EF4-FFF2-40B4-BE49-F238E27FC236}">
                      <a16:creationId xmlns:a16="http://schemas.microsoft.com/office/drawing/2014/main" id="{93CD4C3C-DE50-877E-AF67-3B494DD817E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455393" y="2412403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0" name="Oval 261">
                  <a:extLst>
                    <a:ext uri="{FF2B5EF4-FFF2-40B4-BE49-F238E27FC236}">
                      <a16:creationId xmlns:a16="http://schemas.microsoft.com/office/drawing/2014/main" id="{A0F1D30F-B3C0-BAF3-3627-3927E2A47E9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557644" y="24124025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1" name="Oval 262">
                  <a:extLst>
                    <a:ext uri="{FF2B5EF4-FFF2-40B4-BE49-F238E27FC236}">
                      <a16:creationId xmlns:a16="http://schemas.microsoft.com/office/drawing/2014/main" id="{8E5764A8-0EC7-90F8-D93E-5D1EB929AD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659902" y="24124022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2" name="Oval 263">
                  <a:extLst>
                    <a:ext uri="{FF2B5EF4-FFF2-40B4-BE49-F238E27FC236}">
                      <a16:creationId xmlns:a16="http://schemas.microsoft.com/office/drawing/2014/main" id="{1A18F267-EBC7-1DA1-6524-01F1448117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762156" y="2412401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3" name="Oval 264">
                  <a:extLst>
                    <a:ext uri="{FF2B5EF4-FFF2-40B4-BE49-F238E27FC236}">
                      <a16:creationId xmlns:a16="http://schemas.microsoft.com/office/drawing/2014/main" id="{FA01A831-FFFA-1803-BB22-4388893D3C5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864411" y="24124016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4" name="Oval 265">
                  <a:extLst>
                    <a:ext uri="{FF2B5EF4-FFF2-40B4-BE49-F238E27FC236}">
                      <a16:creationId xmlns:a16="http://schemas.microsoft.com/office/drawing/2014/main" id="{3CDE389B-9344-6DE3-97BB-0A4BFAED368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966663" y="24124005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5" name="Oval 266">
                  <a:extLst>
                    <a:ext uri="{FF2B5EF4-FFF2-40B4-BE49-F238E27FC236}">
                      <a16:creationId xmlns:a16="http://schemas.microsoft.com/office/drawing/2014/main" id="{9546C5C5-9384-E0BA-F986-2E1544CDC8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068924" y="2412400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6" name="Oval 267">
                  <a:extLst>
                    <a:ext uri="{FF2B5EF4-FFF2-40B4-BE49-F238E27FC236}">
                      <a16:creationId xmlns:a16="http://schemas.microsoft.com/office/drawing/2014/main" id="{0BB99B4D-8618-0355-387A-A06D1B2E496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171175" y="24123997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7" name="Oval 268">
                  <a:extLst>
                    <a:ext uri="{FF2B5EF4-FFF2-40B4-BE49-F238E27FC236}">
                      <a16:creationId xmlns:a16="http://schemas.microsoft.com/office/drawing/2014/main" id="{55C274AA-071C-0936-B4D3-DBA3456A08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273429" y="24123989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8" name="Oval 269">
                  <a:extLst>
                    <a:ext uri="{FF2B5EF4-FFF2-40B4-BE49-F238E27FC236}">
                      <a16:creationId xmlns:a16="http://schemas.microsoft.com/office/drawing/2014/main" id="{CC1E7846-EA9C-E076-A664-BFCA576842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375684" y="2412398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89" name="Oval 270">
                  <a:extLst>
                    <a:ext uri="{FF2B5EF4-FFF2-40B4-BE49-F238E27FC236}">
                      <a16:creationId xmlns:a16="http://schemas.microsoft.com/office/drawing/2014/main" id="{8D02F37B-B8D7-77FF-0B85-C31C1224453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477937" y="24123981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90" name="Oval 271">
                  <a:extLst>
                    <a:ext uri="{FF2B5EF4-FFF2-40B4-BE49-F238E27FC236}">
                      <a16:creationId xmlns:a16="http://schemas.microsoft.com/office/drawing/2014/main" id="{CE8B2D8F-35CF-D8B3-B1C1-231D3B9B12B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580194" y="2412397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91" name="Oval 272">
                  <a:extLst>
                    <a:ext uri="{FF2B5EF4-FFF2-40B4-BE49-F238E27FC236}">
                      <a16:creationId xmlns:a16="http://schemas.microsoft.com/office/drawing/2014/main" id="{6BB0EDB6-1B39-7C9E-C655-19342E49AA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82445" y="24123968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92" name="Oval 273">
                  <a:extLst>
                    <a:ext uri="{FF2B5EF4-FFF2-40B4-BE49-F238E27FC236}">
                      <a16:creationId xmlns:a16="http://schemas.microsoft.com/office/drawing/2014/main" id="{677F013F-7771-9EC3-8039-4778AEB469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84702" y="24123964"/>
                  <a:ext cx="31566" cy="289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139" name="Group 274">
                <a:extLst>
                  <a:ext uri="{FF2B5EF4-FFF2-40B4-BE49-F238E27FC236}">
                    <a16:creationId xmlns:a16="http://schemas.microsoft.com/office/drawing/2014/main" id="{8D96295E-561C-D94C-51D7-F034D3437508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80000">
                <a:off x="25258998" y="25827620"/>
                <a:ext cx="1697578" cy="37289"/>
                <a:chOff x="25258985" y="25827623"/>
                <a:chExt cx="1697578" cy="37289"/>
              </a:xfrm>
            </p:grpSpPr>
            <p:sp>
              <p:nvSpPr>
                <p:cNvPr id="3141" name="Rectangle 275" hidden="1">
                  <a:extLst>
                    <a:ext uri="{FF2B5EF4-FFF2-40B4-BE49-F238E27FC236}">
                      <a16:creationId xmlns:a16="http://schemas.microsoft.com/office/drawing/2014/main" id="{4DF9AC37-0D46-3F51-3E8D-3A2B824B8B2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258985" y="25831951"/>
                  <a:ext cx="1697578" cy="28059"/>
                </a:xfrm>
                <a:prstGeom prst="rect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2" name="Oval 276">
                  <a:extLst>
                    <a:ext uri="{FF2B5EF4-FFF2-40B4-BE49-F238E27FC236}">
                      <a16:creationId xmlns:a16="http://schemas.microsoft.com/office/drawing/2014/main" id="{42AEB162-EA57-98D9-8F72-E13A1E3CA06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259059" y="25827623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3" name="Oval 277">
                  <a:extLst>
                    <a:ext uri="{FF2B5EF4-FFF2-40B4-BE49-F238E27FC236}">
                      <a16:creationId xmlns:a16="http://schemas.microsoft.com/office/drawing/2014/main" id="{EA63C8CC-062E-AAE0-6E7A-9BDB00E006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363196" y="2582816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4" name="Oval 278">
                  <a:extLst>
                    <a:ext uri="{FF2B5EF4-FFF2-40B4-BE49-F238E27FC236}">
                      <a16:creationId xmlns:a16="http://schemas.microsoft.com/office/drawing/2014/main" id="{FF216A8C-82D3-2425-85E8-43589A740F0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467333" y="25828703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5" name="Oval 279">
                  <a:extLst>
                    <a:ext uri="{FF2B5EF4-FFF2-40B4-BE49-F238E27FC236}">
                      <a16:creationId xmlns:a16="http://schemas.microsoft.com/office/drawing/2014/main" id="{1AA3B9EB-53C8-F322-F4DD-57B3A1C16F2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571470" y="25829248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6" name="Oval 280">
                  <a:extLst>
                    <a:ext uri="{FF2B5EF4-FFF2-40B4-BE49-F238E27FC236}">
                      <a16:creationId xmlns:a16="http://schemas.microsoft.com/office/drawing/2014/main" id="{FD7504AB-3C0F-6FEE-D50F-0C2801648D5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675604" y="25829787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7" name="Oval 281">
                  <a:extLst>
                    <a:ext uri="{FF2B5EF4-FFF2-40B4-BE49-F238E27FC236}">
                      <a16:creationId xmlns:a16="http://schemas.microsoft.com/office/drawing/2014/main" id="{15647ECE-F2A9-79E5-A1CD-B8D4BAB6C47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779739" y="2583032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8" name="Oval 282">
                  <a:extLst>
                    <a:ext uri="{FF2B5EF4-FFF2-40B4-BE49-F238E27FC236}">
                      <a16:creationId xmlns:a16="http://schemas.microsoft.com/office/drawing/2014/main" id="{BF131589-6D91-FEDE-2CD9-0422834B614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883872" y="25830869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49" name="Oval 283">
                  <a:extLst>
                    <a:ext uri="{FF2B5EF4-FFF2-40B4-BE49-F238E27FC236}">
                      <a16:creationId xmlns:a16="http://schemas.microsoft.com/office/drawing/2014/main" id="{A0F310FA-28A4-B359-763A-C836495226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988009" y="25831411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0" name="Oval 284">
                  <a:extLst>
                    <a:ext uri="{FF2B5EF4-FFF2-40B4-BE49-F238E27FC236}">
                      <a16:creationId xmlns:a16="http://schemas.microsoft.com/office/drawing/2014/main" id="{F26BE098-E3AC-E78C-BC33-262DD001815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092146" y="25831951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1" name="Oval 285">
                  <a:extLst>
                    <a:ext uri="{FF2B5EF4-FFF2-40B4-BE49-F238E27FC236}">
                      <a16:creationId xmlns:a16="http://schemas.microsoft.com/office/drawing/2014/main" id="{176C4ABC-6ADE-58C1-C152-0D95F1B4703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196283" y="25832492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2" name="Oval 286">
                  <a:extLst>
                    <a:ext uri="{FF2B5EF4-FFF2-40B4-BE49-F238E27FC236}">
                      <a16:creationId xmlns:a16="http://schemas.microsoft.com/office/drawing/2014/main" id="{C1D7A26D-8160-9BBC-D072-D74C11EF7FF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300417" y="25833033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3" name="Oval 287">
                  <a:extLst>
                    <a:ext uri="{FF2B5EF4-FFF2-40B4-BE49-F238E27FC236}">
                      <a16:creationId xmlns:a16="http://schemas.microsoft.com/office/drawing/2014/main" id="{BF4B775B-44A6-1CB3-2FE8-DF9C22B37E6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404553" y="2583357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4" name="Oval 288">
                  <a:extLst>
                    <a:ext uri="{FF2B5EF4-FFF2-40B4-BE49-F238E27FC236}">
                      <a16:creationId xmlns:a16="http://schemas.microsoft.com/office/drawing/2014/main" id="{DA40AD01-E02F-74AF-5FB8-BCA3DEF426C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508689" y="2583411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5" name="Oval 289">
                  <a:extLst>
                    <a:ext uri="{FF2B5EF4-FFF2-40B4-BE49-F238E27FC236}">
                      <a16:creationId xmlns:a16="http://schemas.microsoft.com/office/drawing/2014/main" id="{906F8AA2-04CF-A5E8-64D6-35FEF039CF1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612824" y="25834655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6" name="Oval 290">
                  <a:extLst>
                    <a:ext uri="{FF2B5EF4-FFF2-40B4-BE49-F238E27FC236}">
                      <a16:creationId xmlns:a16="http://schemas.microsoft.com/office/drawing/2014/main" id="{7E28A240-9098-FAD1-4E9F-2AC21688220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716961" y="25835197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7" name="Oval 291">
                  <a:extLst>
                    <a:ext uri="{FF2B5EF4-FFF2-40B4-BE49-F238E27FC236}">
                      <a16:creationId xmlns:a16="http://schemas.microsoft.com/office/drawing/2014/main" id="{2B50A422-8583-A15E-20EF-1CCC9C8AB51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821095" y="25835738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58" name="Oval 292">
                  <a:extLst>
                    <a:ext uri="{FF2B5EF4-FFF2-40B4-BE49-F238E27FC236}">
                      <a16:creationId xmlns:a16="http://schemas.microsoft.com/office/drawing/2014/main" id="{7E9EB3CF-4F1D-08EF-A386-9786A61F9EB7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925234" y="25836276"/>
                  <a:ext cx="31239" cy="28636"/>
                </a:xfrm>
                <a:prstGeom prst="ellipse">
                  <a:avLst/>
                </a:prstGeom>
                <a:solidFill>
                  <a:srgbClr val="99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3140" name="AutoShape 293">
                <a:extLst>
                  <a:ext uri="{FF2B5EF4-FFF2-40B4-BE49-F238E27FC236}">
                    <a16:creationId xmlns:a16="http://schemas.microsoft.com/office/drawing/2014/main" id="{C23F968B-875F-552C-8D43-8F2E6149C0B7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5610000" flipH="1" flipV="1">
                <a:off x="26779427" y="25556725"/>
                <a:ext cx="424338" cy="424338"/>
              </a:xfrm>
              <a:prstGeom prst="triangle">
                <a:avLst>
                  <a:gd name="adj" fmla="val 50000"/>
                </a:avLst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076" name="Text Box 294">
              <a:extLst>
                <a:ext uri="{FF2B5EF4-FFF2-40B4-BE49-F238E27FC236}">
                  <a16:creationId xmlns:a16="http://schemas.microsoft.com/office/drawing/2014/main" id="{6B8366B4-A67F-6525-10DF-6E391447F0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8900" y="-814387"/>
              <a:ext cx="2540000" cy="76581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900"/>
                </a:spcAft>
                <a:buFontTx/>
                <a:buNone/>
              </a:pPr>
              <a:r>
                <a:rPr lang="en-US" altLang="en-US" sz="1200" b="1" dirty="0">
                  <a:solidFill>
                    <a:srgbClr val="666666"/>
                  </a:solidFill>
                  <a:latin typeface="Comic Sans MS" panose="030F0702030302020204" pitchFamily="66" charset="0"/>
                </a:rPr>
                <a:t>Campers are asked to bring a marked water bottle,  volleyball shoes, two pairs of cotton socks and gym shorts.  (knee pads —optional but helpful)  </a:t>
              </a:r>
            </a:p>
            <a:p>
              <a:pPr eaLnBrk="1" hangingPunct="1">
                <a:spcBef>
                  <a:spcPct val="0"/>
                </a:spcBef>
                <a:spcAft>
                  <a:spcPts val="900"/>
                </a:spcAft>
                <a:buFontTx/>
                <a:buNone/>
              </a:pPr>
              <a:r>
                <a:rPr lang="en-US" altLang="en-US" sz="1200" b="1" dirty="0">
                  <a:solidFill>
                    <a:srgbClr val="666666"/>
                  </a:solidFill>
                  <a:latin typeface="Comic Sans MS" panose="030F0702030302020204" pitchFamily="66" charset="0"/>
                </a:rPr>
                <a:t>Parents: 1) have the campers at the gym by 8:45 a.m. each morning and 2) pick them up at 4:00 p.m. 3) return them at 6:15 p.m. to 8:30 p.m. and 4)are encouraged to stay and watch the games in the evening.</a:t>
              </a:r>
            </a:p>
            <a:p>
              <a:pPr eaLnBrk="1" hangingPunct="1">
                <a:spcBef>
                  <a:spcPct val="0"/>
                </a:spcBef>
                <a:spcAft>
                  <a:spcPts val="900"/>
                </a:spcAft>
                <a:buFontTx/>
                <a:buNone/>
              </a:pPr>
              <a:r>
                <a:rPr lang="en-US" altLang="en-US" sz="1200" b="1" dirty="0">
                  <a:solidFill>
                    <a:srgbClr val="666666"/>
                  </a:solidFill>
                  <a:latin typeface="Comic Sans MS" panose="030F0702030302020204" pitchFamily="66" charset="0"/>
                </a:rPr>
                <a:t>To guarantee a t-shirt for the first day, please return this form to Bathurst High School  by Friday June 6</a:t>
              </a:r>
              <a:r>
                <a:rPr lang="en-US" altLang="en-US" sz="1200" b="1" baseline="30000" dirty="0">
                  <a:solidFill>
                    <a:srgbClr val="666666"/>
                  </a:solidFill>
                  <a:latin typeface="Comic Sans MS" panose="030F0702030302020204" pitchFamily="66" charset="0"/>
                </a:rPr>
                <a:t>th</a:t>
              </a:r>
              <a:r>
                <a:rPr lang="en-US" altLang="en-US" sz="1200" b="1" dirty="0">
                  <a:solidFill>
                    <a:srgbClr val="666666"/>
                  </a:solidFill>
                  <a:latin typeface="Comic Sans MS" panose="030F0702030302020204" pitchFamily="66" charset="0"/>
                </a:rPr>
                <a:t>, 2025.  If openings remain after deadline, t-shirt may be late for these participants.  **Waiting list will be established at 100 participants** Those in the first 100 are assured a place in Camp &amp; a T-shirt at Registration </a:t>
              </a:r>
            </a:p>
            <a:p>
              <a:pPr eaLnBrk="1" hangingPunct="1">
                <a:spcBef>
                  <a:spcPct val="0"/>
                </a:spcBef>
                <a:spcAft>
                  <a:spcPts val="900"/>
                </a:spcAft>
                <a:buFontTx/>
                <a:buNone/>
              </a:pPr>
              <a:r>
                <a:rPr lang="en-US" altLang="en-US" sz="12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**If a player withdraws prior to June 30th, the full registration fee will be refunded.  If after July 1st there may be a partial or no refunds available unless  another camper fills your child’s spot. 	</a:t>
              </a:r>
              <a:endParaRPr lang="en-US" altLang="en-US" sz="1800" dirty="0">
                <a:latin typeface="Arial" panose="020B0604020202020204" pitchFamily="34" charset="0"/>
              </a:endParaRPr>
            </a:p>
          </p:txBody>
        </p:sp>
        <p:pic>
          <p:nvPicPr>
            <p:cNvPr id="3077" name="Picture 295" descr="SL00697_">
              <a:extLst>
                <a:ext uri="{FF2B5EF4-FFF2-40B4-BE49-F238E27FC236}">
                  <a16:creationId xmlns:a16="http://schemas.microsoft.com/office/drawing/2014/main" id="{45A4A6A7-BEDE-7846-5B70-B2645EDCF969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31100" y="4432300"/>
              <a:ext cx="946150" cy="9493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grpSp>
          <p:nvGrpSpPr>
            <p:cNvPr id="3078" name="Group 296">
              <a:extLst>
                <a:ext uri="{FF2B5EF4-FFF2-40B4-BE49-F238E27FC236}">
                  <a16:creationId xmlns:a16="http://schemas.microsoft.com/office/drawing/2014/main" id="{ED431484-758B-E9A8-D9FC-F60722C1F73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75450" y="1138238"/>
              <a:ext cx="2276475" cy="1603375"/>
              <a:chOff x="24917400" y="21016913"/>
              <a:chExt cx="2276856" cy="1603057"/>
            </a:xfrm>
          </p:grpSpPr>
          <p:sp>
            <p:nvSpPr>
              <p:cNvPr id="3136" name="Rectangle 297">
                <a:extLst>
                  <a:ext uri="{FF2B5EF4-FFF2-40B4-BE49-F238E27FC236}">
                    <a16:creationId xmlns:a16="http://schemas.microsoft.com/office/drawing/2014/main" id="{6476A3F1-1A7F-8B71-3F6E-153CA81A08F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4917400" y="21016913"/>
                <a:ext cx="2276856" cy="1603057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137" name="Text Box 298">
                <a:extLst>
                  <a:ext uri="{FF2B5EF4-FFF2-40B4-BE49-F238E27FC236}">
                    <a16:creationId xmlns:a16="http://schemas.microsoft.com/office/drawing/2014/main" id="{DDC6DDD9-6BBF-F76B-A822-F83F2703664C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4917400" y="21016913"/>
                <a:ext cx="2276856" cy="1414462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400" dirty="0">
                    <a:solidFill>
                      <a:srgbClr val="FFFFFF"/>
                    </a:solidFill>
                    <a:latin typeface="Comic Sans MS" panose="030F0702030302020204" pitchFamily="66" charset="0"/>
                  </a:rPr>
                  <a:t>Phantom’s Volleyball Camp 2025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079" name="Group 299">
              <a:extLst>
                <a:ext uri="{FF2B5EF4-FFF2-40B4-BE49-F238E27FC236}">
                  <a16:creationId xmlns:a16="http://schemas.microsoft.com/office/drawing/2014/main" id="{96BCCA70-FC6C-1C76-E6BC-21622A896BB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602538" y="2552700"/>
              <a:ext cx="1541462" cy="1143000"/>
              <a:chOff x="25744491" y="22431375"/>
              <a:chExt cx="1541205" cy="1143000"/>
            </a:xfrm>
          </p:grpSpPr>
          <p:sp>
            <p:nvSpPr>
              <p:cNvPr id="3134" name="Oval 300">
                <a:extLst>
                  <a:ext uri="{FF2B5EF4-FFF2-40B4-BE49-F238E27FC236}">
                    <a16:creationId xmlns:a16="http://schemas.microsoft.com/office/drawing/2014/main" id="{67A0B155-1772-4B51-AC23-DB02731019A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744491" y="22431375"/>
                <a:ext cx="1541205" cy="1143000"/>
              </a:xfrm>
              <a:prstGeom prst="ellipse">
                <a:avLst/>
              </a:prstGeom>
              <a:solidFill>
                <a:srgbClr val="9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3135" name="Text Box 301">
                <a:extLst>
                  <a:ext uri="{FF2B5EF4-FFF2-40B4-BE49-F238E27FC236}">
                    <a16:creationId xmlns:a16="http://schemas.microsoft.com/office/drawing/2014/main" id="{7BD1EC14-9AF3-B038-6E13-9C83F66157E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854660" y="22619970"/>
                <a:ext cx="1339596" cy="797243"/>
              </a:xfrm>
              <a:prstGeom prst="rect">
                <a:avLst/>
              </a:prstGeom>
              <a:solidFill>
                <a:srgbClr val="9E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20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Sponsored by the Bathurst Volleyball Club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3080" name="Group 302">
              <a:extLst>
                <a:ext uri="{FF2B5EF4-FFF2-40B4-BE49-F238E27FC236}">
                  <a16:creationId xmlns:a16="http://schemas.microsoft.com/office/drawing/2014/main" id="{40D5A3CA-AB36-EC2B-3069-97FF87DF35A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6789738" y="215900"/>
              <a:ext cx="2274887" cy="990600"/>
              <a:chOff x="24932247" y="20094461"/>
              <a:chExt cx="2273793" cy="991234"/>
            </a:xfrm>
          </p:grpSpPr>
          <p:grpSp>
            <p:nvGrpSpPr>
              <p:cNvPr id="3089" name="Group 303">
                <a:extLst>
                  <a:ext uri="{FF2B5EF4-FFF2-40B4-BE49-F238E27FC236}">
                    <a16:creationId xmlns:a16="http://schemas.microsoft.com/office/drawing/2014/main" id="{65E3DA27-D475-D4A4-D80E-5D980589423E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190000">
                <a:off x="24527251" y="20552281"/>
                <a:ext cx="838937" cy="28949"/>
                <a:chOff x="24527179" y="20551181"/>
                <a:chExt cx="838937" cy="28949"/>
              </a:xfrm>
            </p:grpSpPr>
            <p:sp>
              <p:nvSpPr>
                <p:cNvPr id="3124" name="Rectangle 304" hidden="1">
                  <a:extLst>
                    <a:ext uri="{FF2B5EF4-FFF2-40B4-BE49-F238E27FC236}">
                      <a16:creationId xmlns:a16="http://schemas.microsoft.com/office/drawing/2014/main" id="{33E61910-D23D-7C89-5AE4-E0159858BE3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7179" y="20551201"/>
                  <a:ext cx="838937" cy="28929"/>
                </a:xfrm>
                <a:prstGeom prst="rect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5" name="Oval 305">
                  <a:extLst>
                    <a:ext uri="{FF2B5EF4-FFF2-40B4-BE49-F238E27FC236}">
                      <a16:creationId xmlns:a16="http://schemas.microsoft.com/office/drawing/2014/main" id="{0CB2BB6E-56C2-07D5-DC79-D7031E359B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527202" y="20551219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6" name="Oval 306">
                  <a:extLst>
                    <a:ext uri="{FF2B5EF4-FFF2-40B4-BE49-F238E27FC236}">
                      <a16:creationId xmlns:a16="http://schemas.microsoft.com/office/drawing/2014/main" id="{BFF95409-385A-A578-AE60-EB6CAFE0278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628192" y="20551217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7" name="Oval 307">
                  <a:extLst>
                    <a:ext uri="{FF2B5EF4-FFF2-40B4-BE49-F238E27FC236}">
                      <a16:creationId xmlns:a16="http://schemas.microsoft.com/office/drawing/2014/main" id="{B9B4C2A9-80F9-D057-B357-AE66819ED38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729184" y="20551207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8" name="Oval 308">
                  <a:extLst>
                    <a:ext uri="{FF2B5EF4-FFF2-40B4-BE49-F238E27FC236}">
                      <a16:creationId xmlns:a16="http://schemas.microsoft.com/office/drawing/2014/main" id="{CAB373D6-3860-A34A-F0F9-C07B741F26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830173" y="20551206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9" name="Oval 309">
                  <a:extLst>
                    <a:ext uri="{FF2B5EF4-FFF2-40B4-BE49-F238E27FC236}">
                      <a16:creationId xmlns:a16="http://schemas.microsoft.com/office/drawing/2014/main" id="{88FEA7AE-E879-C037-D657-411CD4485C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4931167" y="20551197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0" name="Oval 310">
                  <a:extLst>
                    <a:ext uri="{FF2B5EF4-FFF2-40B4-BE49-F238E27FC236}">
                      <a16:creationId xmlns:a16="http://schemas.microsoft.com/office/drawing/2014/main" id="{3C5E7090-E946-6A75-E394-F7657A8A2BC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032157" y="20551195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1" name="Oval 311">
                  <a:extLst>
                    <a:ext uri="{FF2B5EF4-FFF2-40B4-BE49-F238E27FC236}">
                      <a16:creationId xmlns:a16="http://schemas.microsoft.com/office/drawing/2014/main" id="{A49BCDFC-C8C6-095B-A755-217CAA8628E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133143" y="20551186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2" name="Oval 312">
                  <a:extLst>
                    <a:ext uri="{FF2B5EF4-FFF2-40B4-BE49-F238E27FC236}">
                      <a16:creationId xmlns:a16="http://schemas.microsoft.com/office/drawing/2014/main" id="{F7E3C532-6563-B305-9A77-63A112C30FD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234135" y="20551182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33" name="Oval 313">
                  <a:extLst>
                    <a:ext uri="{FF2B5EF4-FFF2-40B4-BE49-F238E27FC236}">
                      <a16:creationId xmlns:a16="http://schemas.microsoft.com/office/drawing/2014/main" id="{A6E9C391-4892-65AD-661C-9428DC32472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5335126" y="20551181"/>
                  <a:ext cx="30947" cy="28368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090" name="Group 314">
                <a:extLst>
                  <a:ext uri="{FF2B5EF4-FFF2-40B4-BE49-F238E27FC236}">
                    <a16:creationId xmlns:a16="http://schemas.microsoft.com/office/drawing/2014/main" id="{8ABB4073-DF38-BEAA-52D4-7501F6E8540F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5280000">
                <a:off x="26664179" y="20489926"/>
                <a:ext cx="703051" cy="24251"/>
                <a:chOff x="26664164" y="20489807"/>
                <a:chExt cx="703051" cy="24251"/>
              </a:xfrm>
            </p:grpSpPr>
            <p:sp>
              <p:nvSpPr>
                <p:cNvPr id="3115" name="Rectangle 315" hidden="1">
                  <a:extLst>
                    <a:ext uri="{FF2B5EF4-FFF2-40B4-BE49-F238E27FC236}">
                      <a16:creationId xmlns:a16="http://schemas.microsoft.com/office/drawing/2014/main" id="{08EF578A-3C4E-84B7-D666-047C15EC2D98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4164" y="20489815"/>
                  <a:ext cx="703051" cy="24243"/>
                </a:xfrm>
                <a:prstGeom prst="rect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6" name="Oval 316">
                  <a:extLst>
                    <a:ext uri="{FF2B5EF4-FFF2-40B4-BE49-F238E27FC236}">
                      <a16:creationId xmlns:a16="http://schemas.microsoft.com/office/drawing/2014/main" id="{36321F96-3B2F-58CE-E922-A98CB384324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664170" y="20489819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7" name="Oval 317">
                  <a:extLst>
                    <a:ext uri="{FF2B5EF4-FFF2-40B4-BE49-F238E27FC236}">
                      <a16:creationId xmlns:a16="http://schemas.microsoft.com/office/drawing/2014/main" id="{C4EBEC0F-AAB7-5767-E4EE-886CFC5139CA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760868" y="20489815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8" name="Oval 318">
                  <a:extLst>
                    <a:ext uri="{FF2B5EF4-FFF2-40B4-BE49-F238E27FC236}">
                      <a16:creationId xmlns:a16="http://schemas.microsoft.com/office/drawing/2014/main" id="{B46F8446-1A45-3949-3857-1856006798B6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857571" y="20489815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9" name="Oval 319">
                  <a:extLst>
                    <a:ext uri="{FF2B5EF4-FFF2-40B4-BE49-F238E27FC236}">
                      <a16:creationId xmlns:a16="http://schemas.microsoft.com/office/drawing/2014/main" id="{2F71100D-3CF3-15B5-2C22-FBC680F1A0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6954274" y="20489815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0" name="Oval 320">
                  <a:extLst>
                    <a:ext uri="{FF2B5EF4-FFF2-40B4-BE49-F238E27FC236}">
                      <a16:creationId xmlns:a16="http://schemas.microsoft.com/office/drawing/2014/main" id="{07BF3DEF-D1EF-C8F4-C282-D110B4FCE42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050977" y="20489811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1" name="Oval 321">
                  <a:extLst>
                    <a:ext uri="{FF2B5EF4-FFF2-40B4-BE49-F238E27FC236}">
                      <a16:creationId xmlns:a16="http://schemas.microsoft.com/office/drawing/2014/main" id="{6D5DD73E-8653-224A-DD12-65073545ACB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147680" y="20489811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2" name="Oval 322">
                  <a:extLst>
                    <a:ext uri="{FF2B5EF4-FFF2-40B4-BE49-F238E27FC236}">
                      <a16:creationId xmlns:a16="http://schemas.microsoft.com/office/drawing/2014/main" id="{92668248-C390-919F-F823-D9B33B7599EF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244380" y="20489807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23" name="Oval 323">
                  <a:extLst>
                    <a:ext uri="{FF2B5EF4-FFF2-40B4-BE49-F238E27FC236}">
                      <a16:creationId xmlns:a16="http://schemas.microsoft.com/office/drawing/2014/main" id="{A17079E2-53C5-D501-BB2D-6CE72A6B162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>
                  <a:off x="27341081" y="20489811"/>
                  <a:ext cx="26128" cy="23951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grpSp>
            <p:nvGrpSpPr>
              <p:cNvPr id="3091" name="Group 324">
                <a:extLst>
                  <a:ext uri="{FF2B5EF4-FFF2-40B4-BE49-F238E27FC236}">
                    <a16:creationId xmlns:a16="http://schemas.microsoft.com/office/drawing/2014/main" id="{F4CD6F70-FCEF-0AA0-7B05-3B4D811CDD65}"/>
                  </a:ext>
                </a:extLst>
              </p:cNvPr>
              <p:cNvGrpSpPr>
                <a:grpSpLocks/>
              </p:cNvGrpSpPr>
              <p:nvPr/>
            </p:nvGrpSpPr>
            <p:grpSpPr bwMode="auto">
              <a:xfrm rot="-180000">
                <a:off x="24998580" y="20094469"/>
                <a:ext cx="2017396" cy="36984"/>
                <a:chOff x="24998578" y="20094469"/>
                <a:chExt cx="2017396" cy="36984"/>
              </a:xfrm>
            </p:grpSpPr>
            <p:sp>
              <p:nvSpPr>
                <p:cNvPr id="3093" name="Rectangle 325" hidden="1">
                  <a:extLst>
                    <a:ext uri="{FF2B5EF4-FFF2-40B4-BE49-F238E27FC236}">
                      <a16:creationId xmlns:a16="http://schemas.microsoft.com/office/drawing/2014/main" id="{51FAA60B-46DF-D2A8-258D-CA141B1688C2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4998578" y="20099632"/>
                  <a:ext cx="2017396" cy="27079"/>
                </a:xfrm>
                <a:prstGeom prst="rect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4" name="Oval 326">
                  <a:extLst>
                    <a:ext uri="{FF2B5EF4-FFF2-40B4-BE49-F238E27FC236}">
                      <a16:creationId xmlns:a16="http://schemas.microsoft.com/office/drawing/2014/main" id="{054D41C7-E6CD-2AA7-6AA9-0E69B8C0CDF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4998668" y="2009446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5" name="Oval 327">
                  <a:extLst>
                    <a:ext uri="{FF2B5EF4-FFF2-40B4-BE49-F238E27FC236}">
                      <a16:creationId xmlns:a16="http://schemas.microsoft.com/office/drawing/2014/main" id="{1DBD0589-1A66-F8CE-A174-D439C0B7ADA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098075" y="2009498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6" name="Oval 328">
                  <a:extLst>
                    <a:ext uri="{FF2B5EF4-FFF2-40B4-BE49-F238E27FC236}">
                      <a16:creationId xmlns:a16="http://schemas.microsoft.com/office/drawing/2014/main" id="{C280287F-8592-91C3-3274-0226BD36A57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197476" y="20095502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7" name="Oval 329">
                  <a:extLst>
                    <a:ext uri="{FF2B5EF4-FFF2-40B4-BE49-F238E27FC236}">
                      <a16:creationId xmlns:a16="http://schemas.microsoft.com/office/drawing/2014/main" id="{ED86FAEA-7906-CB58-A1FE-C6C75036D3F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296883" y="20096017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8" name="Oval 330">
                  <a:extLst>
                    <a:ext uri="{FF2B5EF4-FFF2-40B4-BE49-F238E27FC236}">
                      <a16:creationId xmlns:a16="http://schemas.microsoft.com/office/drawing/2014/main" id="{AD3B9F14-FE84-9BDA-5F87-C90E2132ED14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396288" y="2009653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099" name="Oval 331">
                  <a:extLst>
                    <a:ext uri="{FF2B5EF4-FFF2-40B4-BE49-F238E27FC236}">
                      <a16:creationId xmlns:a16="http://schemas.microsoft.com/office/drawing/2014/main" id="{69689AF5-3650-3CB6-80B4-A9B6376FF48B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495694" y="20097052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0" name="Oval 332">
                  <a:extLst>
                    <a:ext uri="{FF2B5EF4-FFF2-40B4-BE49-F238E27FC236}">
                      <a16:creationId xmlns:a16="http://schemas.microsoft.com/office/drawing/2014/main" id="{E8E5F0E4-FEB4-45F8-1211-DFF1DCE649B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595098" y="2009756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1" name="Oval 333">
                  <a:extLst>
                    <a:ext uri="{FF2B5EF4-FFF2-40B4-BE49-F238E27FC236}">
                      <a16:creationId xmlns:a16="http://schemas.microsoft.com/office/drawing/2014/main" id="{B92179E4-6ACF-4BD0-A557-667FC331AD61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694504" y="2009808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2" name="Oval 334">
                  <a:extLst>
                    <a:ext uri="{FF2B5EF4-FFF2-40B4-BE49-F238E27FC236}">
                      <a16:creationId xmlns:a16="http://schemas.microsoft.com/office/drawing/2014/main" id="{1484396A-F020-FAB6-4392-347955C66609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793908" y="2009859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3" name="Oval 335">
                  <a:extLst>
                    <a:ext uri="{FF2B5EF4-FFF2-40B4-BE49-F238E27FC236}">
                      <a16:creationId xmlns:a16="http://schemas.microsoft.com/office/drawing/2014/main" id="{759804C1-2025-2EC1-B2AC-EDA931B31E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893314" y="2009911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4" name="Oval 336">
                  <a:extLst>
                    <a:ext uri="{FF2B5EF4-FFF2-40B4-BE49-F238E27FC236}">
                      <a16:creationId xmlns:a16="http://schemas.microsoft.com/office/drawing/2014/main" id="{A70E4A45-1CB1-98C2-AC12-5B98F8BCE3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5992717" y="20099630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5" name="Oval 337">
                  <a:extLst>
                    <a:ext uri="{FF2B5EF4-FFF2-40B4-BE49-F238E27FC236}">
                      <a16:creationId xmlns:a16="http://schemas.microsoft.com/office/drawing/2014/main" id="{D53D5C4B-235F-BF18-DE6C-97027C5FEB10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092124" y="2010014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6" name="Oval 338">
                  <a:extLst>
                    <a:ext uri="{FF2B5EF4-FFF2-40B4-BE49-F238E27FC236}">
                      <a16:creationId xmlns:a16="http://schemas.microsoft.com/office/drawing/2014/main" id="{D955B017-C4DF-7444-AE29-9DBF2B9E507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191530" y="20100667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7" name="Oval 339">
                  <a:extLst>
                    <a:ext uri="{FF2B5EF4-FFF2-40B4-BE49-F238E27FC236}">
                      <a16:creationId xmlns:a16="http://schemas.microsoft.com/office/drawing/2014/main" id="{EA3A532C-AFFC-59B4-F702-3E84C6BB8E8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290934" y="20101181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8" name="Oval 340">
                  <a:extLst>
                    <a:ext uri="{FF2B5EF4-FFF2-40B4-BE49-F238E27FC236}">
                      <a16:creationId xmlns:a16="http://schemas.microsoft.com/office/drawing/2014/main" id="{232B0625-F2BE-3854-E8DA-6C26AB1CB8FD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390339" y="20101699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09" name="Oval 341">
                  <a:extLst>
                    <a:ext uri="{FF2B5EF4-FFF2-40B4-BE49-F238E27FC236}">
                      <a16:creationId xmlns:a16="http://schemas.microsoft.com/office/drawing/2014/main" id="{CD9ECD34-50E4-BA5D-2139-8EE02BF394F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489745" y="2010221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0" name="Oval 342">
                  <a:extLst>
                    <a:ext uri="{FF2B5EF4-FFF2-40B4-BE49-F238E27FC236}">
                      <a16:creationId xmlns:a16="http://schemas.microsoft.com/office/drawing/2014/main" id="{7BC3900A-0C47-E68C-F24D-79AF9DBC0B4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589150" y="20102730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1" name="Oval 343">
                  <a:extLst>
                    <a:ext uri="{FF2B5EF4-FFF2-40B4-BE49-F238E27FC236}">
                      <a16:creationId xmlns:a16="http://schemas.microsoft.com/office/drawing/2014/main" id="{732E877E-7F39-FAF6-47CC-B7B6E31B9403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688555" y="20103246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2" name="Oval 344">
                  <a:extLst>
                    <a:ext uri="{FF2B5EF4-FFF2-40B4-BE49-F238E27FC236}">
                      <a16:creationId xmlns:a16="http://schemas.microsoft.com/office/drawing/2014/main" id="{1EE3D511-CF63-BF8B-5E5B-A5983BCEB9AC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787961" y="20103765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3" name="Oval 345">
                  <a:extLst>
                    <a:ext uri="{FF2B5EF4-FFF2-40B4-BE49-F238E27FC236}">
                      <a16:creationId xmlns:a16="http://schemas.microsoft.com/office/drawing/2014/main" id="{8D96422E-0BF0-E1AD-14FB-DD6F640A162E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887365" y="20104281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  <p:sp>
              <p:nvSpPr>
                <p:cNvPr id="3114" name="Oval 346">
                  <a:extLst>
                    <a:ext uri="{FF2B5EF4-FFF2-40B4-BE49-F238E27FC236}">
                      <a16:creationId xmlns:a16="http://schemas.microsoft.com/office/drawing/2014/main" id="{F3D3A0C8-6600-BE8E-A401-CC69B49067B5}"/>
                    </a:ext>
                  </a:extLst>
                </p:cNvPr>
                <p:cNvSpPr>
                  <a:spLocks noChangeArrowheads="1"/>
                </p:cNvSpPr>
                <p:nvPr/>
              </p:nvSpPr>
              <p:spPr bwMode="auto">
                <a:xfrm rot="24000">
                  <a:off x="26986772" y="20104793"/>
                  <a:ext cx="29083" cy="26660"/>
                </a:xfrm>
                <a:prstGeom prst="ellipse">
                  <a:avLst/>
                </a:prstGeom>
                <a:solidFill>
                  <a:srgbClr val="5C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0" algn="in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lIns="36576" tIns="36576" rIns="36576" bIns="36576"/>
                <a:lstStyle>
                  <a:lvl1pPr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32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1pPr>
                  <a:lvl2pPr marL="742950" indent="-28575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8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2pPr>
                  <a:lvl3pPr marL="1143000" indent="-228600">
                    <a:spcBef>
                      <a:spcPct val="20000"/>
                    </a:spcBef>
                    <a:buFont typeface="Arial" panose="020B0604020202020204" pitchFamily="34" charset="0"/>
                    <a:buChar char="•"/>
                    <a:defRPr sz="24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3pPr>
                  <a:lvl4pPr marL="1600200" indent="-228600">
                    <a:spcBef>
                      <a:spcPct val="20000"/>
                    </a:spcBef>
                    <a:buFont typeface="Arial" panose="020B0604020202020204" pitchFamily="34" charset="0"/>
                    <a:buChar char="–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4pPr>
                  <a:lvl5pPr marL="2057400" indent="-228600">
                    <a:spcBef>
                      <a:spcPct val="20000"/>
                    </a:spcBef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5pPr>
                  <a:lvl6pPr marL="25146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6pPr>
                  <a:lvl7pPr marL="29718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7pPr>
                  <a:lvl8pPr marL="34290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8pPr>
                  <a:lvl9pPr marL="3886200" indent="-228600" eaLnBrk="0" fontAlgn="base" hangingPunct="0">
                    <a:spcBef>
                      <a:spcPct val="20000"/>
                    </a:spcBef>
                    <a:spcAft>
                      <a:spcPct val="0"/>
                    </a:spcAft>
                    <a:buFont typeface="Arial" panose="020B0604020202020204" pitchFamily="34" charset="0"/>
                    <a:buChar char="»"/>
                    <a:defRPr sz="2000">
                      <a:solidFill>
                        <a:schemeClr val="tx1"/>
                      </a:solidFill>
                      <a:latin typeface="Calibri" panose="020F0502020204030204" pitchFamily="34" charset="0"/>
                    </a:defRPr>
                  </a:lvl9pPr>
                </a:lstStyle>
                <a:p>
                  <a:pPr eaLnBrk="1" hangingPunct="1">
                    <a:spcBef>
                      <a:spcPct val="0"/>
                    </a:spcBef>
                    <a:buFontTx/>
                    <a:buNone/>
                  </a:pPr>
                  <a:endParaRPr lang="en-US" altLang="en-US" sz="1800"/>
                </a:p>
              </p:txBody>
            </p:sp>
          </p:grpSp>
          <p:sp>
            <p:nvSpPr>
              <p:cNvPr id="3092" name="AutoShape 347">
                <a:extLst>
                  <a:ext uri="{FF2B5EF4-FFF2-40B4-BE49-F238E27FC236}">
                    <a16:creationId xmlns:a16="http://schemas.microsoft.com/office/drawing/2014/main" id="{E1F07EE8-C2D1-77A4-003C-35C61791FE3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21420000" flipV="1">
                <a:off x="26781702" y="20661357"/>
                <a:ext cx="424338" cy="424338"/>
              </a:xfrm>
              <a:prstGeom prst="triangle">
                <a:avLst>
                  <a:gd name="adj" fmla="val 50000"/>
                </a:avLst>
              </a:prstGeom>
              <a:solidFill>
                <a:srgbClr val="5C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grpSp>
          <p:nvGrpSpPr>
            <p:cNvPr id="3081" name="Group 348">
              <a:extLst>
                <a:ext uri="{FF2B5EF4-FFF2-40B4-BE49-F238E27FC236}">
                  <a16:creationId xmlns:a16="http://schemas.microsoft.com/office/drawing/2014/main" id="{6F6F058F-1CCF-DE17-C3F7-AAFE3ABD94D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7121496" y="147760"/>
              <a:ext cx="1554163" cy="746126"/>
              <a:chOff x="25263095" y="20025989"/>
              <a:chExt cx="1554480" cy="746309"/>
            </a:xfrm>
          </p:grpSpPr>
          <p:sp>
            <p:nvSpPr>
              <p:cNvPr id="3087" name="Text Box 349">
                <a:extLst>
                  <a:ext uri="{FF2B5EF4-FFF2-40B4-BE49-F238E27FC236}">
                    <a16:creationId xmlns:a16="http://schemas.microsoft.com/office/drawing/2014/main" id="{C112793E-47EC-13A4-E185-C65E1C2BAAE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275520" y="20152041"/>
                <a:ext cx="1405958" cy="500062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6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2025  August   4th</a:t>
                </a:r>
                <a:r>
                  <a:rPr lang="en-US" altLang="en-US" sz="1600" baseline="300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 </a:t>
                </a:r>
                <a:r>
                  <a:rPr lang="en-US" altLang="en-US" sz="16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– Aug 8</a:t>
                </a:r>
                <a:r>
                  <a:rPr lang="en-US" altLang="en-US" sz="1600" baseline="300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th</a:t>
                </a:r>
                <a:endParaRPr lang="en-US" altLang="en-US" sz="16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3088" name="Rectangle 350">
                <a:extLst>
                  <a:ext uri="{FF2B5EF4-FFF2-40B4-BE49-F238E27FC236}">
                    <a16:creationId xmlns:a16="http://schemas.microsoft.com/office/drawing/2014/main" id="{3E141D31-41B3-AD84-E1DE-FD2D04D931FD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 rot="-210000">
                <a:off x="25263095" y="20025989"/>
                <a:ext cx="1554480" cy="746309"/>
              </a:xfrm>
              <a:prstGeom prst="rect">
                <a:avLst/>
              </a:prstGeom>
              <a:noFill/>
              <a:ln w="101600" algn="in">
                <a:solidFill>
                  <a:srgbClr val="990000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</p:grpSp>
        <p:sp>
          <p:nvSpPr>
            <p:cNvPr id="3082" name="Text Box 351">
              <a:extLst>
                <a:ext uri="{FF2B5EF4-FFF2-40B4-BE49-F238E27FC236}">
                  <a16:creationId xmlns:a16="http://schemas.microsoft.com/office/drawing/2014/main" id="{13B94838-CF0D-DA97-B102-D83613A82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03600" y="523875"/>
              <a:ext cx="2641600" cy="4572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DAILY AWARDS: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Camper of the Day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Hustle of the Day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Play of the Day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en-US" altLang="en-US" sz="1400" b="1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WEEKLY AWARDS: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All Star Team Selection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Camp Female MVP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4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Camp Male MVP</a:t>
              </a: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algn="ctr"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endPara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 dirty="0">
                <a:latin typeface="Arial" panose="020B0604020202020204" pitchFamily="34" charset="0"/>
              </a:endParaRPr>
            </a:p>
          </p:txBody>
        </p:sp>
        <p:pic>
          <p:nvPicPr>
            <p:cNvPr id="3083" name="Picture 352" descr="SL00346_">
              <a:extLst>
                <a:ext uri="{FF2B5EF4-FFF2-40B4-BE49-F238E27FC236}">
                  <a16:creationId xmlns:a16="http://schemas.microsoft.com/office/drawing/2014/main" id="{F8C8024C-492B-039D-5858-63718641FB54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0188" y="-504825"/>
              <a:ext cx="1163637" cy="9636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3084" name="Picture 353" descr="SL00547_">
              <a:extLst>
                <a:ext uri="{FF2B5EF4-FFF2-40B4-BE49-F238E27FC236}">
                  <a16:creationId xmlns:a16="http://schemas.microsoft.com/office/drawing/2014/main" id="{EAE49F03-7ED4-70D8-1DA4-ABF82FFB9204}"/>
                </a:ext>
              </a:extLst>
            </p:cNvPr>
            <p:cNvPicPr preferRelativeResize="0">
              <a:picLocks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260850" y="5153025"/>
              <a:ext cx="800100" cy="1473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085" name="Text Box 354">
              <a:extLst>
                <a:ext uri="{FF2B5EF4-FFF2-40B4-BE49-F238E27FC236}">
                  <a16:creationId xmlns:a16="http://schemas.microsoft.com/office/drawing/2014/main" id="{ED65BA1F-08C6-97C5-4CED-2DC1B6B9860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2520950" y="2800350"/>
              <a:ext cx="7772400" cy="3429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  <a:latin typeface="Times New Roman" panose="02020603050405020304" pitchFamily="18" charset="0"/>
                </a:rPr>
                <a:t>- - - - - - - - - - - - - - - - - - - - - - - - - - - - - - - - - - - - - - - - - - - - - - - - - - - - - - - - - - - - - - - - - - - - - - - - - - -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3086" name="Text Box 355">
              <a:extLst>
                <a:ext uri="{FF2B5EF4-FFF2-40B4-BE49-F238E27FC236}">
                  <a16:creationId xmlns:a16="http://schemas.microsoft.com/office/drawing/2014/main" id="{538D4F16-BB31-FF13-1A61-7BC3D1B40D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-5400000">
              <a:off x="6111875" y="2443163"/>
              <a:ext cx="1095375" cy="5715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>
                  <a:solidFill>
                    <a:srgbClr val="000000"/>
                  </a:solidFill>
                  <a:latin typeface="Comic Sans MS" panose="030F0702030302020204" pitchFamily="66" charset="0"/>
                </a:rPr>
                <a:t>TEAR HERE</a:t>
              </a:r>
              <a:endParaRPr lang="en-US" altLang="en-US" sz="1800">
                <a:latin typeface="Arial" panose="020B0604020202020204" pitchFamily="34" charset="0"/>
              </a:endParaRP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>
            <a:extLst>
              <a:ext uri="{FF2B5EF4-FFF2-40B4-BE49-F238E27FC236}">
                <a16:creationId xmlns:a16="http://schemas.microsoft.com/office/drawing/2014/main" id="{0CC088E9-C702-ADC5-9011-C7292BDBB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35350" y="0"/>
            <a:ext cx="2813050" cy="4564063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36195" tIns="36195" rIns="36195" bIns="36195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REGISTRATION DEADLINE is Friday June 6th , 2025 (first 100 are in; remainder go on a waiting list to be contacted)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Please drop off or send all forms and fees to:                BATHURST HIGH SCHOOL   c/o  Jamie </a:t>
            </a:r>
            <a:r>
              <a:rPr lang="en-US" altLang="en-US" sz="1400" dirty="0" err="1">
                <a:solidFill>
                  <a:srgbClr val="000000"/>
                </a:solidFill>
                <a:latin typeface="Comic Sans MS" panose="030F0702030302020204" pitchFamily="66" charset="0"/>
              </a:rPr>
              <a:t>MacLaggan</a:t>
            </a: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             9:00 a.m. to 4:00 p.m.             640 King Avenue, Bathurst, NB E2A 1R1</a:t>
            </a:r>
          </a:p>
          <a:p>
            <a:pPr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CHEQUES PAYABLE TO: THE BATHURST VOLLEYBALL CLUB</a:t>
            </a:r>
            <a:endParaRPr lang="en-US" altLang="en-US" sz="1400" dirty="0">
              <a:solidFill>
                <a:srgbClr val="000000"/>
              </a:solidFill>
              <a:latin typeface="Comic Sans MS" panose="030F0702030302020204" pitchFamily="66" charset="0"/>
            </a:endParaRP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For further information or to   e-mail forms:  send to Don McKay  453 Bowlen St, Apt #9,  Fredericton, NB 	E3A 2T6 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   (Cell) 506-440-1883                      </a:t>
            </a:r>
            <a:r>
              <a:rPr lang="en-US" altLang="en-US" sz="1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Communication &amp; e-transfers to e-mail: dj.mckay@live.com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b="1" dirty="0">
                <a:solidFill>
                  <a:srgbClr val="000000"/>
                </a:solidFill>
                <a:latin typeface="Comic Sans MS" panose="030F0702030302020204" pitchFamily="66" charset="0"/>
              </a:rPr>
              <a:t>WEEK AWARDS: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All Star Team Selection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Camp Female &amp; Male MVP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r>
              <a:rPr lang="en-US" altLang="en-US" sz="1400" dirty="0">
                <a:solidFill>
                  <a:srgbClr val="000000"/>
                </a:solidFill>
                <a:latin typeface="Comic Sans MS" panose="030F0702030302020204" pitchFamily="66" charset="0"/>
              </a:rPr>
              <a:t>Other Awards </a:t>
            </a:r>
          </a:p>
          <a:p>
            <a:pPr algn="ctr" eaLnBrk="1" hangingPunct="1">
              <a:spcBef>
                <a:spcPct val="0"/>
              </a:spcBef>
              <a:spcAft>
                <a:spcPts val="1200"/>
              </a:spcAft>
              <a:buFontTx/>
              <a:buNone/>
            </a:pPr>
            <a:endParaRPr lang="en-US" altLang="en-US" sz="1800" dirty="0">
              <a:latin typeface="Arial" panose="020B0604020202020204" pitchFamily="34" charset="0"/>
            </a:endParaRPr>
          </a:p>
        </p:txBody>
      </p:sp>
      <p:pic>
        <p:nvPicPr>
          <p:cNvPr id="4099" name="Picture 3" descr="SL00557_">
            <a:extLst>
              <a:ext uri="{FF2B5EF4-FFF2-40B4-BE49-F238E27FC236}">
                <a16:creationId xmlns:a16="http://schemas.microsoft.com/office/drawing/2014/main" id="{E99D27AF-6FEB-A96B-3260-F2B061A24E33}"/>
              </a:ext>
            </a:extLst>
          </p:cNvPr>
          <p:cNvPicPr preferRelativeResize="0">
            <a:picLocks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325" y="4808538"/>
            <a:ext cx="1768475" cy="178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0" algn="in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4100" name="Group 4">
            <a:extLst>
              <a:ext uri="{FF2B5EF4-FFF2-40B4-BE49-F238E27FC236}">
                <a16:creationId xmlns:a16="http://schemas.microsoft.com/office/drawing/2014/main" id="{DCAE0F79-7202-3FB7-78DC-E870CC63D6CC}"/>
              </a:ext>
            </a:extLst>
          </p:cNvPr>
          <p:cNvGrpSpPr>
            <a:grpSpLocks/>
          </p:cNvGrpSpPr>
          <p:nvPr/>
        </p:nvGrpSpPr>
        <p:grpSpPr bwMode="auto">
          <a:xfrm>
            <a:off x="-1" y="-1"/>
            <a:ext cx="2813049" cy="6829425"/>
            <a:chOff x="18230849" y="19213898"/>
            <a:chExt cx="2686051" cy="6886384"/>
          </a:xfrm>
        </p:grpSpPr>
        <p:sp>
          <p:nvSpPr>
            <p:cNvPr id="4107" name="Text Box 5">
              <a:extLst>
                <a:ext uri="{FF2B5EF4-FFF2-40B4-BE49-F238E27FC236}">
                  <a16:creationId xmlns:a16="http://schemas.microsoft.com/office/drawing/2014/main" id="{B3638266-54A2-0E05-3178-6B93C5E15CD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286113" y="19213898"/>
              <a:ext cx="2388707" cy="435539"/>
            </a:xfrm>
            <a:prstGeom prst="rect">
              <a:avLst/>
            </a:prstGeom>
            <a:noFill/>
            <a:ln w="12700" algn="in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lIns="36195" tIns="0" rIns="36195" bIns="0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400" b="1">
                  <a:solidFill>
                    <a:srgbClr val="000000"/>
                  </a:solidFill>
                  <a:latin typeface="Comic Sans MS" panose="030F0702030302020204" pitchFamily="66" charset="0"/>
                </a:rPr>
                <a:t>Please Complete &amp; Return</a:t>
              </a:r>
            </a:p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grpSp>
          <p:nvGrpSpPr>
            <p:cNvPr id="4108" name="Group 6">
              <a:extLst>
                <a:ext uri="{FF2B5EF4-FFF2-40B4-BE49-F238E27FC236}">
                  <a16:creationId xmlns:a16="http://schemas.microsoft.com/office/drawing/2014/main" id="{138CBE47-CC20-072E-3271-095B96C3EF76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8230849" y="20762474"/>
              <a:ext cx="2686051" cy="5337808"/>
              <a:chOff x="18230849" y="20762474"/>
              <a:chExt cx="2686051" cy="5337808"/>
            </a:xfrm>
          </p:grpSpPr>
          <p:sp>
            <p:nvSpPr>
              <p:cNvPr id="4109" name="Text Box 8">
                <a:extLst>
                  <a:ext uri="{FF2B5EF4-FFF2-40B4-BE49-F238E27FC236}">
                    <a16:creationId xmlns:a16="http://schemas.microsoft.com/office/drawing/2014/main" id="{5F08B2BF-7DB4-E144-A8C3-4891F8B2A5D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88000" y="24421730"/>
                <a:ext cx="2628900" cy="1314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100" b="1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As a parent, I will not hold the instructors nor the school district responsible for any injuries to my child incurred during the normal performance related to camp training. I permit photos of my child to be posted on Camp website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100" b="1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100" b="1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10" name="Text Box 9">
                <a:extLst>
                  <a:ext uri="{FF2B5EF4-FFF2-40B4-BE49-F238E27FC236}">
                    <a16:creationId xmlns:a16="http://schemas.microsoft.com/office/drawing/2014/main" id="{AEADF1FF-918E-86ED-AC45-6CA12674470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88000" y="25905972"/>
                <a:ext cx="2057400" cy="19431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800" b="1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Parent’s/Guardian’s Signature</a:t>
                </a: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111" name="Text Box 13">
                <a:extLst>
                  <a:ext uri="{FF2B5EF4-FFF2-40B4-BE49-F238E27FC236}">
                    <a16:creationId xmlns:a16="http://schemas.microsoft.com/office/drawing/2014/main" id="{2F7B1BE6-17D3-997A-3B60-03BA08C88D1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30850" y="21391124"/>
                <a:ext cx="1295281" cy="18545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112" name="Text Box 17">
                <a:extLst>
                  <a:ext uri="{FF2B5EF4-FFF2-40B4-BE49-F238E27FC236}">
                    <a16:creationId xmlns:a16="http://schemas.microsoft.com/office/drawing/2014/main" id="{8FD7B2E1-BC74-3918-0980-8017357E0A82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30850" y="20762474"/>
                <a:ext cx="1263798" cy="1714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113" name="Text Box 22">
                <a:extLst>
                  <a:ext uri="{FF2B5EF4-FFF2-40B4-BE49-F238E27FC236}">
                    <a16:creationId xmlns:a16="http://schemas.microsoft.com/office/drawing/2014/main" id="{2D0A0C49-E0C2-78D9-C288-44C38E3751C4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230849" y="21105374"/>
                <a:ext cx="1819275" cy="11430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4114" name="Text Box 28">
                <a:extLst>
                  <a:ext uri="{FF2B5EF4-FFF2-40B4-BE49-F238E27FC236}">
                    <a16:creationId xmlns:a16="http://schemas.microsoft.com/office/drawing/2014/main" id="{7984CBB7-AD2F-8C6E-336C-3A2E7BDF3FE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8389353" y="22612855"/>
                <a:ext cx="2525706" cy="134763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0" rIns="0" bIns="0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b="1" u="sng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Previous volleyball experience/level</a:t>
                </a:r>
                <a:r>
                  <a:rPr lang="en-US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: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9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None_</a:t>
                </a:r>
                <a:r>
                  <a:rPr lang="en-CA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_</a:t>
                </a:r>
                <a:r>
                  <a:rPr lang="en-US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__  Limited___  On a team ____ 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9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Starter on a team YES / NO  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9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Position (s) :  ______________________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9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List Team (s) ______________________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900" dirty="0">
                  <a:solidFill>
                    <a:srgbClr val="000000"/>
                  </a:solidFill>
                  <a:latin typeface="Comic Sans MS" panose="030F0702030302020204" pitchFamily="66" charset="0"/>
                </a:endParaRP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900" dirty="0">
                    <a:solidFill>
                      <a:srgbClr val="000000"/>
                    </a:solidFill>
                    <a:latin typeface="Comic Sans MS" panose="030F0702030302020204" pitchFamily="66" charset="0"/>
                  </a:rPr>
                  <a:t>Name of Coach  ___________________</a:t>
                </a:r>
                <a:endParaRPr lang="en-US" altLang="en-US" sz="900" dirty="0">
                  <a:latin typeface="Arial" panose="020B0604020202020204" pitchFamily="34" charset="0"/>
                </a:endParaRPr>
              </a:p>
            </p:txBody>
          </p:sp>
          <p:sp>
            <p:nvSpPr>
              <p:cNvPr id="4115" name="Line 29">
                <a:extLst>
                  <a:ext uri="{FF2B5EF4-FFF2-40B4-BE49-F238E27FC236}">
                    <a16:creationId xmlns:a16="http://schemas.microsoft.com/office/drawing/2014/main" id="{AFF63703-CE68-641D-6127-0827290BBEB1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8288000" y="25859046"/>
                <a:ext cx="2571750" cy="0"/>
              </a:xfrm>
              <a:prstGeom prst="line">
                <a:avLst/>
              </a:prstGeom>
              <a:noFill/>
              <a:ln w="317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lIns="36576" tIns="36576" rIns="36576" bIns="36576"/>
              <a:lstStyle/>
              <a:p>
                <a:endParaRPr lang="en-US" dirty="0"/>
              </a:p>
            </p:txBody>
          </p:sp>
        </p:grpSp>
      </p:grpSp>
      <p:grpSp>
        <p:nvGrpSpPr>
          <p:cNvPr id="4101" name="Group 32">
            <a:extLst>
              <a:ext uri="{FF2B5EF4-FFF2-40B4-BE49-F238E27FC236}">
                <a16:creationId xmlns:a16="http://schemas.microsoft.com/office/drawing/2014/main" id="{95E4218F-B467-4996-9E91-D4F39E4D768F}"/>
              </a:ext>
            </a:extLst>
          </p:cNvPr>
          <p:cNvGrpSpPr>
            <a:grpSpLocks/>
          </p:cNvGrpSpPr>
          <p:nvPr/>
        </p:nvGrpSpPr>
        <p:grpSpPr bwMode="auto">
          <a:xfrm>
            <a:off x="6699250" y="76200"/>
            <a:ext cx="2368550" cy="6753225"/>
            <a:chOff x="25101756" y="19257022"/>
            <a:chExt cx="2368296" cy="7293520"/>
          </a:xfrm>
        </p:grpSpPr>
        <p:sp>
          <p:nvSpPr>
            <p:cNvPr id="4103" name="Text Box 33">
              <a:extLst>
                <a:ext uri="{FF2B5EF4-FFF2-40B4-BE49-F238E27FC236}">
                  <a16:creationId xmlns:a16="http://schemas.microsoft.com/office/drawing/2014/main" id="{3033D8AB-DACB-DFD4-DE29-B42744149F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116504" y="20404317"/>
              <a:ext cx="2271252" cy="614622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0" algn="in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36195" tIns="36195" rIns="36195" bIns="36195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WHERE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Bathurst High School, ESN and Superior Middle School Gymnasiums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WHEN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8:15am Monday Aug 6th to Thursday 8:30pm &amp; Friday Aug. 8</a:t>
              </a:r>
              <a:r>
                <a:rPr lang="en-US" altLang="en-US" sz="1300" baseline="300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th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  to 12:30pm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Skill Instruction  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-                9:00 a.m. — 4:00 p.m. daily –maybe later Monday only)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Levels  1    2   or   3        Daily Fitness/Instructions &amp; Drills/ Evenings Competition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Lunch/Supper Breaks  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-                         12 noon — 1:30 p.m.(gym is supervised)	                     4:00 p.m.— 6:15 p.m. closed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Warm-Up 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6:15pm       </a:t>
              </a: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Games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 - 6:30p.m -  8:15 p.m.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WHO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Male/Female   Grades 6 to 12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b="1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COST</a:t>
              </a: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:  $300.00 Per       Participant (Includes t-shirt- size required early)</a:t>
              </a:r>
            </a:p>
            <a:p>
              <a:pPr eaLnBrk="1" hangingPunct="1">
                <a:spcBef>
                  <a:spcPct val="0"/>
                </a:spcBef>
                <a:spcAft>
                  <a:spcPts val="1200"/>
                </a:spcAft>
                <a:buFontTx/>
                <a:buNone/>
              </a:pPr>
              <a:r>
                <a:rPr lang="en-US" altLang="en-US" sz="1300" dirty="0">
                  <a:solidFill>
                    <a:srgbClr val="000000"/>
                  </a:solidFill>
                  <a:latin typeface="Comic Sans MS" panose="030F0702030302020204" pitchFamily="66" charset="0"/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  <a:latin typeface="Comic Sans MS" panose="030F0702030302020204" pitchFamily="66" charset="0"/>
              </a:endParaRPr>
            </a:p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 dirty="0">
                  <a:latin typeface="Arial" panose="020B0604020202020204" pitchFamily="34" charset="0"/>
                </a:rPr>
                <a:t>	</a:t>
              </a:r>
            </a:p>
          </p:txBody>
        </p:sp>
        <p:grpSp>
          <p:nvGrpSpPr>
            <p:cNvPr id="4104" name="Group 34">
              <a:extLst>
                <a:ext uri="{FF2B5EF4-FFF2-40B4-BE49-F238E27FC236}">
                  <a16:creationId xmlns:a16="http://schemas.microsoft.com/office/drawing/2014/main" id="{AF197DD9-C48F-25BD-2735-E2C0DF936B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101756" y="19257022"/>
              <a:ext cx="2368296" cy="1095335"/>
              <a:chOff x="25101756" y="19257022"/>
              <a:chExt cx="2368296" cy="1095335"/>
            </a:xfrm>
          </p:grpSpPr>
          <p:sp>
            <p:nvSpPr>
              <p:cNvPr id="4105" name="Rectangle 35">
                <a:extLst>
                  <a:ext uri="{FF2B5EF4-FFF2-40B4-BE49-F238E27FC236}">
                    <a16:creationId xmlns:a16="http://schemas.microsoft.com/office/drawing/2014/main" id="{C7027E22-231A-D771-F76E-FD0C386A4CA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101756" y="19257022"/>
                <a:ext cx="2368296" cy="1095335"/>
              </a:xfrm>
              <a:prstGeom prst="rect">
                <a:avLst/>
              </a:prstGeom>
              <a:solidFill>
                <a:srgbClr val="666666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576" tIns="36576" rIns="36576" bIns="36576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/>
              </a:p>
            </p:txBody>
          </p:sp>
          <p:sp>
            <p:nvSpPr>
              <p:cNvPr id="4106" name="Text Box 36">
                <a:extLst>
                  <a:ext uri="{FF2B5EF4-FFF2-40B4-BE49-F238E27FC236}">
                    <a16:creationId xmlns:a16="http://schemas.microsoft.com/office/drawing/2014/main" id="{DDB0D256-B94A-39E8-E6C2-074CD5187FF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101756" y="19257022"/>
                <a:ext cx="2368296" cy="994086"/>
              </a:xfrm>
              <a:prstGeom prst="rect">
                <a:avLst/>
              </a:prstGeom>
              <a:solidFill>
                <a:srgbClr val="9900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0" algn="in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36195" tIns="36195" rIns="36195" bIns="36195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1700" dirty="0">
                    <a:solidFill>
                      <a:srgbClr val="FFFFFF"/>
                    </a:solidFill>
                    <a:latin typeface="Comic Sans MS" panose="030F0702030302020204" pitchFamily="66" charset="0"/>
                  </a:rPr>
                  <a:t>Phantom’s Volleyball Summer Day Camp 2025</a:t>
                </a:r>
              </a:p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 dirty="0">
                  <a:latin typeface="Arial" panose="020B0604020202020204" pitchFamily="34" charset="0"/>
                </a:endParaRPr>
              </a:p>
            </p:txBody>
          </p:sp>
        </p:grpSp>
      </p:grpSp>
      <p:sp>
        <p:nvSpPr>
          <p:cNvPr id="4102" name="TextBox 42">
            <a:extLst>
              <a:ext uri="{FF2B5EF4-FFF2-40B4-BE49-F238E27FC236}">
                <a16:creationId xmlns:a16="http://schemas.microsoft.com/office/drawing/2014/main" id="{9FEDD1CE-18EB-AA01-BA41-B9C33FCC06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447675"/>
            <a:ext cx="3027947" cy="3000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Parent’s E-Mail </a:t>
            </a:r>
            <a:r>
              <a:rPr lang="en-CA" altLang="en-US" sz="900" dirty="0">
                <a:latin typeface="Arial" panose="020B0604020202020204" pitchFamily="34" charset="0"/>
              </a:rPr>
              <a:t>: _____________________</a:t>
            </a:r>
            <a:r>
              <a:rPr lang="en-US" altLang="en-US" sz="900" dirty="0">
                <a:latin typeface="Arial" panose="020B0604020202020204" pitchFamily="34" charset="0"/>
              </a:rPr>
              <a:t>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Child’s Na</a:t>
            </a:r>
            <a:r>
              <a:rPr lang="en-CA" altLang="en-US" sz="900" dirty="0">
                <a:latin typeface="Arial" panose="020B0604020202020204" pitchFamily="34" charset="0"/>
              </a:rPr>
              <a:t>me: _____________________________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Age While At Camp :  ________   Height 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T-Shirt Size (adult sizes) : </a:t>
            </a:r>
            <a:r>
              <a:rPr lang="en-CA" altLang="en-US" sz="900" dirty="0">
                <a:latin typeface="Arial" panose="020B0604020202020204" pitchFamily="34" charset="0"/>
              </a:rPr>
              <a:t>XS </a:t>
            </a:r>
            <a:r>
              <a:rPr lang="en-CA" altLang="en-US" sz="900" dirty="0" err="1">
                <a:latin typeface="Arial" panose="020B0604020202020204" pitchFamily="34" charset="0"/>
              </a:rPr>
              <a:t>Sm</a:t>
            </a:r>
            <a:r>
              <a:rPr lang="en-CA" altLang="en-US" sz="900" dirty="0">
                <a:latin typeface="Arial" panose="020B0604020202020204" pitchFamily="34" charset="0"/>
              </a:rPr>
              <a:t> </a:t>
            </a:r>
            <a:r>
              <a:rPr lang="en-US" altLang="en-US" sz="900" dirty="0">
                <a:latin typeface="Arial" panose="020B0604020202020204" pitchFamily="34" charset="0"/>
              </a:rPr>
              <a:t> </a:t>
            </a:r>
            <a:r>
              <a:rPr lang="en-CA" altLang="en-US" sz="900" dirty="0">
                <a:latin typeface="Arial" panose="020B0604020202020204" pitchFamily="34" charset="0"/>
              </a:rPr>
              <a:t> </a:t>
            </a:r>
            <a:r>
              <a:rPr lang="en-US" altLang="en-US" sz="900" dirty="0">
                <a:latin typeface="Arial" panose="020B0604020202020204" pitchFamily="34" charset="0"/>
              </a:rPr>
              <a:t>Med  Lg </a:t>
            </a:r>
            <a:r>
              <a:rPr lang="en-US" altLang="en-US" sz="900" dirty="0" err="1">
                <a:latin typeface="Arial" panose="020B0604020202020204" pitchFamily="34" charset="0"/>
              </a:rPr>
              <a:t>XLg</a:t>
            </a:r>
            <a:r>
              <a:rPr lang="en-US" altLang="en-US" sz="900" dirty="0">
                <a:latin typeface="Arial" panose="020B0604020202020204" pitchFamily="34" charset="0"/>
              </a:rPr>
              <a:t>  2XLg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(Youth Sizes)	</a:t>
            </a:r>
            <a:r>
              <a:rPr lang="en-US" altLang="en-US" sz="900" dirty="0" err="1">
                <a:latin typeface="Arial" panose="020B0604020202020204" pitchFamily="34" charset="0"/>
              </a:rPr>
              <a:t>Sm</a:t>
            </a:r>
            <a:r>
              <a:rPr lang="en-US" altLang="en-US" sz="900" dirty="0">
                <a:latin typeface="Arial" panose="020B0604020202020204" pitchFamily="34" charset="0"/>
              </a:rPr>
              <a:t>   Med  Lg   </a:t>
            </a:r>
            <a:r>
              <a:rPr lang="en-US" altLang="en-US" sz="900" dirty="0" err="1">
                <a:latin typeface="Arial" panose="020B0604020202020204" pitchFamily="34" charset="0"/>
              </a:rPr>
              <a:t>XLg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Grade in January 2025 : 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School 2024 - 25 : 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Name of Parent/Guardian : 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Emergency Phone</a:t>
            </a:r>
            <a:r>
              <a:rPr lang="en-CA" altLang="en-US" sz="900" dirty="0">
                <a:latin typeface="Arial" panose="020B0604020202020204" pitchFamily="34" charset="0"/>
              </a:rPr>
              <a:t> : _________________________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Medicare #</a:t>
            </a:r>
            <a:r>
              <a:rPr lang="en-CA" altLang="en-US" sz="900" dirty="0">
                <a:latin typeface="Arial" panose="020B0604020202020204" pitchFamily="34" charset="0"/>
              </a:rPr>
              <a:t> : _______________________________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900" dirty="0">
                <a:latin typeface="Arial" panose="020B0604020202020204" pitchFamily="34" charset="0"/>
              </a:rPr>
              <a:t>Medical Issues</a:t>
            </a:r>
            <a:r>
              <a:rPr lang="en-CA" altLang="en-US" sz="900" dirty="0">
                <a:latin typeface="Arial" panose="020B0604020202020204" pitchFamily="34" charset="0"/>
              </a:rPr>
              <a:t> : ____________________________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CA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CA" altLang="en-US" sz="900" b="1" dirty="0">
                <a:latin typeface="Arial" panose="020B0604020202020204" pitchFamily="34" charset="0"/>
              </a:rPr>
              <a:t>TRIPLE BALL</a:t>
            </a:r>
            <a:r>
              <a:rPr lang="en-CA" altLang="en-US" sz="900" dirty="0">
                <a:latin typeface="Arial" panose="020B0604020202020204" pitchFamily="34" charset="0"/>
              </a:rPr>
              <a:t> for Grade 5’s (MORNINGS ONLY)  ____</a:t>
            </a:r>
            <a:endParaRPr lang="en-US" altLang="en-US" sz="900" dirty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9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309</TotalTime>
  <Words>753</Words>
  <Application>Microsoft Office PowerPoint</Application>
  <PresentationFormat>On-screen Show (4:3)</PresentationFormat>
  <Paragraphs>77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Comic Sans MS</vt:lpstr>
      <vt:lpstr>Times New Roman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James, Jo, Shamus &amp; Abigail</dc:creator>
  <cp:lastModifiedBy>Donald McKay</cp:lastModifiedBy>
  <cp:revision>46</cp:revision>
  <cp:lastPrinted>2025-01-06T15:14:09Z</cp:lastPrinted>
  <dcterms:created xsi:type="dcterms:W3CDTF">2009-04-14T01:25:51Z</dcterms:created>
  <dcterms:modified xsi:type="dcterms:W3CDTF">2025-01-06T15:14:35Z</dcterms:modified>
</cp:coreProperties>
</file>